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63" r:id="rId4"/>
    <p:sldId id="277" r:id="rId5"/>
    <p:sldId id="264" r:id="rId6"/>
    <p:sldId id="265" r:id="rId7"/>
    <p:sldId id="267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3" r:id="rId23"/>
    <p:sldId id="28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8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7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0260-1478-43CD-B615-33EA71DC195C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F04B-267E-4D6F-8F46-C71305184F0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90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74B6-43D9-48E3-9A1B-7E26072A9106}" type="datetimeFigureOut">
              <a:rPr lang="es-ES" smtClean="0"/>
              <a:pPr/>
              <a:t>21/09/2015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5BAF-3E21-454E-A3B3-5CD0F0BC21B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32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5BAF-3E21-454E-A3B3-5CD0F0BC21B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7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403648" y="1124744"/>
            <a:ext cx="7272808" cy="1800200"/>
          </a:xfrm>
          <a:prstGeom prst="rect">
            <a:avLst/>
          </a:prstGeom>
        </p:spPr>
        <p:txBody>
          <a:bodyPr anchor="b" anchorCtr="0"/>
          <a:lstStyle>
            <a:lvl1pPr algn="l">
              <a:defRPr b="1">
                <a:solidFill>
                  <a:srgbClr val="99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7" y="3251076"/>
            <a:ext cx="7275233" cy="2986235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Rectángulo redondeado"/>
          <p:cNvSpPr/>
          <p:nvPr userDrawn="1"/>
        </p:nvSpPr>
        <p:spPr>
          <a:xfrm>
            <a:off x="1403647" y="2963044"/>
            <a:ext cx="4771927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osición de imagen"/>
          <p:cNvSpPr>
            <a:spLocks noGrp="1"/>
          </p:cNvSpPr>
          <p:nvPr>
            <p:ph type="pic" idx="10"/>
          </p:nvPr>
        </p:nvSpPr>
        <p:spPr>
          <a:xfrm>
            <a:off x="2588332" y="1700808"/>
            <a:ext cx="4543400" cy="4536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43608" y="1052736"/>
            <a:ext cx="763284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62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560" y="1196752"/>
            <a:ext cx="8280920" cy="5040560"/>
          </a:xfrm>
          <a:prstGeom prst="rect">
            <a:avLst/>
          </a:prstGeom>
        </p:spPr>
        <p:txBody>
          <a:bodyPr vert="vert270"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>
          <a:xfrm rot="16200000">
            <a:off x="8556398" y="1136629"/>
            <a:ext cx="810080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8352928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99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4176464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032" y="1052736"/>
            <a:ext cx="4176464" cy="518457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1800"/>
            </a:lvl4pPr>
            <a:lvl5pPr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052737"/>
            <a:ext cx="4176464" cy="7920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888368"/>
            <a:ext cx="4176464" cy="436048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60032" y="1052737"/>
            <a:ext cx="4104456" cy="7920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0032" y="1888368"/>
            <a:ext cx="4104456" cy="436048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8352928" cy="43204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352928" cy="475252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867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3600" b="1">
                <a:solidFill>
                  <a:srgbClr val="99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311552"/>
            <a:ext cx="8208912" cy="3600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568" y="1196752"/>
            <a:ext cx="8208912" cy="404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568" y="5671592"/>
            <a:ext cx="8208912" cy="5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2123728" y="0"/>
            <a:ext cx="5760640" cy="90872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990000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1" y="6260685"/>
            <a:ext cx="648072" cy="586584"/>
          </a:xfrm>
          <a:prstGeom prst="rect">
            <a:avLst/>
          </a:prstGeom>
        </p:spPr>
      </p:pic>
      <p:pic>
        <p:nvPicPr>
          <p:cNvPr id="1028" name="Picture 4" descr="http://satendeta.com/lazaret/wp-content/uploads/2015/05/33b355de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20540" r="5902" b="23565"/>
          <a:stretch/>
        </p:blipFill>
        <p:spPr bwMode="auto">
          <a:xfrm>
            <a:off x="7261696" y="6301977"/>
            <a:ext cx="18648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01962" y="6283977"/>
            <a:ext cx="1281845" cy="540000"/>
          </a:xfrm>
          <a:prstGeom prst="rect">
            <a:avLst/>
          </a:prstGeom>
        </p:spPr>
      </p:pic>
      <p:cxnSp>
        <p:nvCxnSpPr>
          <p:cNvPr id="15" name="14 Conector recto"/>
          <p:cNvCxnSpPr/>
          <p:nvPr userDrawn="1"/>
        </p:nvCxnSpPr>
        <p:spPr>
          <a:xfrm>
            <a:off x="467544" y="-17986"/>
            <a:ext cx="0" cy="690337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>
            <a:off x="467544" y="900849"/>
            <a:ext cx="8676456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 userDrawn="1"/>
        </p:nvSpPr>
        <p:spPr>
          <a:xfrm rot="16200000">
            <a:off x="-3220376" y="3233644"/>
            <a:ext cx="6903369" cy="400110"/>
          </a:xfrm>
          <a:prstGeom prst="rect">
            <a:avLst/>
          </a:prstGeom>
          <a:noFill/>
          <a:effectLst>
            <a:glow rad="1181100">
              <a:schemeClr val="accent1">
                <a:alpha val="63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i="1" cap="none" spc="300" dirty="0" smtClean="0">
                <a:ln w="0">
                  <a:solidFill>
                    <a:schemeClr val="accent2">
                      <a:alpha val="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Robótica Educativa:</a:t>
            </a:r>
            <a:r>
              <a:rPr lang="es-ES" sz="2000" b="1" i="1" cap="none" spc="300" baseline="0" dirty="0" smtClean="0">
                <a:ln w="0">
                  <a:solidFill>
                    <a:schemeClr val="accent2">
                      <a:alpha val="2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Transparencias de clase</a:t>
            </a:r>
            <a:endParaRPr lang="es-ES" sz="2000" b="1" i="1" cap="none" spc="300" dirty="0">
              <a:ln w="0">
                <a:solidFill>
                  <a:schemeClr val="accent2">
                    <a:alpha val="2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7806070" y="-17986"/>
            <a:ext cx="1337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1400" b="1" spc="-10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Andrés  S. Vázquez</a:t>
            </a:r>
          </a:p>
          <a:p>
            <a:pPr>
              <a:lnSpc>
                <a:spcPct val="80000"/>
              </a:lnSpc>
            </a:pPr>
            <a:r>
              <a:rPr lang="es-ES" sz="1400" b="1" spc="-10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</a:t>
            </a: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Ramos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Raúl Fernández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Ismael Payo</a:t>
            </a:r>
          </a:p>
          <a:p>
            <a:pPr>
              <a:lnSpc>
                <a:spcPct val="80000"/>
              </a:lnSpc>
            </a:pPr>
            <a:r>
              <a:rPr lang="es-ES" sz="1400" b="1" spc="-100" baseline="0" dirty="0" smtClean="0">
                <a:solidFill>
                  <a:srgbClr val="99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Antonio Adán</a:t>
            </a:r>
            <a:endParaRPr lang="es-ES" sz="1400" b="1" spc="-100" dirty="0">
              <a:solidFill>
                <a:srgbClr val="990000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12918"/>
          <a:stretch/>
        </p:blipFill>
        <p:spPr>
          <a:xfrm>
            <a:off x="467544" y="97383"/>
            <a:ext cx="1642528" cy="812609"/>
          </a:xfrm>
          <a:prstGeom prst="rect">
            <a:avLst/>
          </a:prstGeom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4"/>
          </p:nvPr>
        </p:nvSpPr>
        <p:spPr>
          <a:xfrm>
            <a:off x="8316416" y="5895560"/>
            <a:ext cx="81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990000"/>
                </a:solidFill>
                <a:effectLst/>
              </a:defRPr>
            </a:lvl1pPr>
          </a:lstStyle>
          <a:p>
            <a:fld id="{19D5C8CD-2A16-4F3A-8FFF-938E96A81D9B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01976"/>
            <a:ext cx="556023" cy="556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4852" r="3533" b="85699"/>
          <a:stretch/>
        </p:blipFill>
        <p:spPr>
          <a:xfrm>
            <a:off x="3215688" y="6237312"/>
            <a:ext cx="4046008" cy="6069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34" r:id="rId6"/>
    <p:sldLayoutId id="2147484026" r:id="rId7"/>
    <p:sldLayoutId id="2147484027" r:id="rId8"/>
    <p:sldLayoutId id="2147484029" r:id="rId9"/>
    <p:sldLayoutId id="2147484033" r:id="rId10"/>
    <p:sldLayoutId id="21474840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2</a:t>
            </a:r>
            <a:br>
              <a:rPr lang="es-ES" dirty="0" smtClean="0"/>
            </a:br>
            <a:r>
              <a:rPr lang="es-ES" dirty="0" smtClean="0"/>
              <a:t>Morfología de los robots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r>
              <a:rPr lang="es-ES" dirty="0" smtClean="0"/>
              <a:t>Robots Manipuladores</a:t>
            </a:r>
            <a:endParaRPr lang="es-ES" dirty="0"/>
          </a:p>
          <a:p>
            <a:pPr marL="514350" indent="-514350"/>
            <a:r>
              <a:rPr lang="es-ES" dirty="0" smtClean="0"/>
              <a:t>Robots móviles</a:t>
            </a:r>
            <a:endParaRPr lang="es-ES" dirty="0"/>
          </a:p>
          <a:p>
            <a:pPr marL="514350" indent="-514350"/>
            <a:r>
              <a:rPr lang="es-ES" dirty="0" smtClean="0"/>
              <a:t>Robots con patas</a:t>
            </a:r>
            <a:endParaRPr lang="es-ES" dirty="0"/>
          </a:p>
          <a:p>
            <a:pPr marL="514350" indent="-514350"/>
            <a:r>
              <a:rPr lang="es-ES" dirty="0" smtClean="0"/>
              <a:t>Robots con ruedas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58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 Cartesiano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000" dirty="0"/>
              <a:t>Geometría compuesta por tres articulaciones </a:t>
            </a:r>
            <a:r>
              <a:rPr lang="es-ES" sz="2000" dirty="0" smtClean="0"/>
              <a:t>prismáticas. 3 GDL.</a:t>
            </a:r>
            <a:endParaRPr lang="es-ES" sz="2000" dirty="0"/>
          </a:p>
          <a:p>
            <a:pPr lvl="0"/>
            <a:r>
              <a:rPr lang="es-ES" sz="2000" dirty="0"/>
              <a:t>Los ejes de las articulaciones usualmente son ortogonales entre si. </a:t>
            </a:r>
          </a:p>
          <a:p>
            <a:pPr lvl="0"/>
            <a:r>
              <a:rPr lang="es-ES" sz="2000" dirty="0"/>
              <a:t>El GDL de cada articulación se corresponde con una variable espacial X,Y,Z.</a:t>
            </a:r>
          </a:p>
          <a:p>
            <a:pPr lvl="0"/>
            <a:r>
              <a:rPr lang="es-ES" sz="2000" dirty="0"/>
              <a:t>Ofrecen una gran rigidez mecánica. </a:t>
            </a:r>
          </a:p>
          <a:p>
            <a:pPr lvl="0"/>
            <a:r>
              <a:rPr lang="es-ES" sz="2000" dirty="0"/>
              <a:t>El espacio de trabajo viene definido por un paralelepípedo rectangular.</a:t>
            </a:r>
          </a:p>
          <a:p>
            <a:pPr lvl="0"/>
            <a:r>
              <a:rPr lang="es-ES" sz="2000" dirty="0"/>
              <a:t>Tiene una gran precisión.</a:t>
            </a:r>
          </a:p>
          <a:p>
            <a:r>
              <a:rPr lang="es-ES" sz="2000" dirty="0"/>
              <a:t>Destreza muy </a:t>
            </a:r>
            <a:r>
              <a:rPr lang="es-ES" sz="2000" dirty="0" smtClean="0"/>
              <a:t>limitada, si </a:t>
            </a:r>
            <a:r>
              <a:rPr lang="es-ES" sz="2000" dirty="0"/>
              <a:t>se desea manipular un objeto hay que aproximarse desde un </a:t>
            </a:r>
            <a:r>
              <a:rPr lang="es-ES" sz="2000" dirty="0" smtClean="0"/>
              <a:t>lado.</a:t>
            </a:r>
            <a:endParaRPr lang="es-E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5" name="Picture 4" descr="C:\Users\Raul\Desktop\Libro Robotica Morfología\Imagenes_Century_Gothic\Tipos Robots\Cartesian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2" y="3813264"/>
            <a:ext cx="2943225" cy="235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"/>
          <a:stretch/>
        </p:blipFill>
        <p:spPr bwMode="auto">
          <a:xfrm>
            <a:off x="5076056" y="3933056"/>
            <a:ext cx="3278113" cy="1895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67744" y="4936982"/>
            <a:ext cx="89535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Espacio de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3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Manipuladores Cilíndricos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000" dirty="0"/>
              <a:t>Geometría compuesta por tres </a:t>
            </a:r>
            <a:r>
              <a:rPr lang="es-ES" sz="2000" dirty="0" smtClean="0"/>
              <a:t>articulaciones, 2 prismáticas y 1 rotacional.</a:t>
            </a:r>
            <a:endParaRPr lang="es-ES" sz="2000" dirty="0"/>
          </a:p>
          <a:p>
            <a:pPr lvl="0"/>
            <a:r>
              <a:rPr lang="es-ES" sz="2000" dirty="0"/>
              <a:t>Generalmente se operará en coordenadas cilíndricas, de forma que cada GDL corresponde con una variable del espacio en coordenadas cilíndricas.</a:t>
            </a:r>
          </a:p>
          <a:p>
            <a:pPr lvl="0"/>
            <a:r>
              <a:rPr lang="es-ES" sz="2000" dirty="0"/>
              <a:t>Tiene una buena rigidez</a:t>
            </a:r>
          </a:p>
          <a:p>
            <a:pPr lvl="0"/>
            <a:r>
              <a:rPr lang="es-ES" sz="2000" dirty="0"/>
              <a:t>La precisión </a:t>
            </a:r>
            <a:r>
              <a:rPr lang="es-ES" sz="2000" dirty="0" smtClean="0"/>
              <a:t>disminuye </a:t>
            </a:r>
            <a:r>
              <a:rPr lang="es-ES" sz="2000" dirty="0"/>
              <a:t>con el incremento del avance horizontal.</a:t>
            </a:r>
          </a:p>
          <a:p>
            <a:pPr lvl="0"/>
            <a:r>
              <a:rPr lang="es-ES" sz="2000" dirty="0"/>
              <a:t>La articulación prismática permite que la muñeca alcance cavidades horizontales.</a:t>
            </a:r>
          </a:p>
          <a:p>
            <a:pPr lvl="0"/>
            <a:r>
              <a:rPr lang="es-ES" sz="2000" dirty="0"/>
              <a:t>El espacio de trabajo es parte de un cilindro. </a:t>
            </a:r>
            <a:r>
              <a:rPr lang="es-ES" sz="2000" dirty="0" smtClean="0"/>
              <a:t>No </a:t>
            </a:r>
            <a:r>
              <a:rPr lang="es-ES" sz="2000" dirty="0"/>
              <a:t>es completo debido a las limitaciones mecánicas en el recorrido de la primera articulación.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5" name="Picture 4" descr="C:\Users\Raul\Desktop\Libro Robotica Morfología\Imagenes_Century_Gothic\Tipos Robots\Cilindric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68" y="3951856"/>
            <a:ext cx="2895600" cy="231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35" y="3933056"/>
            <a:ext cx="2083133" cy="222746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40818" y="4077072"/>
            <a:ext cx="89535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Espacio de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3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Manipuladores Esféricos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000" dirty="0"/>
              <a:t>Geometría compuesta por tres </a:t>
            </a:r>
            <a:r>
              <a:rPr lang="es-ES" sz="2000" dirty="0" smtClean="0"/>
              <a:t>articulaciones, 1 prismática </a:t>
            </a:r>
            <a:r>
              <a:rPr lang="es-ES" sz="2000" dirty="0"/>
              <a:t>y </a:t>
            </a:r>
            <a:r>
              <a:rPr lang="es-ES" sz="2000" dirty="0" smtClean="0"/>
              <a:t>2 rotacionales.</a:t>
            </a:r>
            <a:endParaRPr lang="es-ES" sz="2000" dirty="0"/>
          </a:p>
          <a:p>
            <a:pPr lvl="0"/>
            <a:r>
              <a:rPr lang="es-ES" sz="2000" dirty="0" smtClean="0"/>
              <a:t>Cada </a:t>
            </a:r>
            <a:r>
              <a:rPr lang="es-ES" sz="2000" dirty="0"/>
              <a:t>GDL se corresponde con una variable del espacio cartesiano si trabajamos en coordenadas esféricas.</a:t>
            </a:r>
          </a:p>
          <a:p>
            <a:pPr lvl="0"/>
            <a:r>
              <a:rPr lang="es-ES" sz="2000" dirty="0"/>
              <a:t>La rigidez mecánica es menor y la complejidad mecánica es mayor que la de las configuraciones anteriores.</a:t>
            </a:r>
          </a:p>
          <a:p>
            <a:pPr lvl="0"/>
            <a:r>
              <a:rPr lang="es-ES" sz="2000" dirty="0"/>
              <a:t>La precisión del posicionamiento de la muñeca disminuye con el avance del recorrido radial.</a:t>
            </a:r>
          </a:p>
          <a:p>
            <a:pPr lvl="0"/>
            <a:r>
              <a:rPr lang="es-ES" sz="2000" dirty="0"/>
              <a:t>El espacio de trabajo es parte de una </a:t>
            </a:r>
            <a:r>
              <a:rPr lang="es-ES" sz="2000" dirty="0" smtClean="0"/>
              <a:t>esfera.</a:t>
            </a:r>
            <a:endParaRPr lang="es-ES" sz="2000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5" name="Picture 4" descr="C:\Users\Raul\Desktop\Libro Robotica Morfología\Imagenes_Century_Gothic\Tipos Robots\Esferic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019425" cy="25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95936" y="3761257"/>
            <a:ext cx="89535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Espacio de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Manipuladores ESCARA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000" dirty="0"/>
              <a:t>Geometría compuesta por tres </a:t>
            </a:r>
            <a:r>
              <a:rPr lang="es-ES" sz="2000" dirty="0" smtClean="0"/>
              <a:t>articulaciones, 2 rotacionales </a:t>
            </a:r>
            <a:r>
              <a:rPr lang="es-ES" sz="2000" dirty="0"/>
              <a:t>y </a:t>
            </a:r>
            <a:r>
              <a:rPr lang="es-ES" sz="2000" dirty="0" smtClean="0"/>
              <a:t>1 prismática. A diferencia del esférico los </a:t>
            </a:r>
            <a:r>
              <a:rPr lang="es-ES" sz="2000" dirty="0"/>
              <a:t>ejes de movimiento son paralelos.</a:t>
            </a:r>
          </a:p>
          <a:p>
            <a:pPr lvl="0"/>
            <a:r>
              <a:rPr lang="es-ES" sz="2000" dirty="0"/>
              <a:t>Tiene gran rigidez para cargas verticales y flexibilidad para las cargas horizontales.</a:t>
            </a:r>
          </a:p>
          <a:p>
            <a:pPr lvl="0"/>
            <a:r>
              <a:rPr lang="es-ES" sz="2000" dirty="0"/>
              <a:t>El posicionamiento preciso de la muñeca disminuye con el aumento de la distancia entre esta y la primera articulación.</a:t>
            </a:r>
          </a:p>
          <a:p>
            <a:pPr lvl="0"/>
            <a:r>
              <a:rPr lang="es-ES" sz="2000" dirty="0" smtClean="0"/>
              <a:t>El espacio de trabajo habitual puede verse en la figura.</a:t>
            </a:r>
          </a:p>
          <a:p>
            <a:pPr lvl="0"/>
            <a:r>
              <a:rPr lang="es-ES" sz="2000" dirty="0" smtClean="0"/>
              <a:t>Permite </a:t>
            </a:r>
            <a:r>
              <a:rPr lang="es-ES" sz="2000" dirty="0"/>
              <a:t>el manejo de objetos pequeños.</a:t>
            </a:r>
          </a:p>
          <a:p>
            <a:pPr lvl="0"/>
            <a:r>
              <a:rPr lang="es-ES" sz="2000" dirty="0"/>
              <a:t>Sus articulaciones se acciones por motores eléctricos.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5" name="Picture 4" descr="C:\Users\Raul\Desktop\Libro Robotica Morfología\Imagenes_Century_Gothic\Tipos Robots\SCARA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36292"/>
            <a:ext cx="2895600" cy="194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92147"/>
            <a:ext cx="2085975" cy="2085975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20169" y="5301208"/>
            <a:ext cx="89535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Espacio de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0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Manipuladores Antropomórficos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000" dirty="0"/>
              <a:t>Geometría compuesta por tres articulaciones de </a:t>
            </a:r>
            <a:r>
              <a:rPr lang="es-ES" sz="2000" dirty="0" smtClean="0"/>
              <a:t>revolución. Revolución </a:t>
            </a:r>
            <a:r>
              <a:rPr lang="es-ES" sz="2000" dirty="0"/>
              <a:t>del primer eje </a:t>
            </a:r>
            <a:r>
              <a:rPr lang="es-ES" sz="2000" dirty="0" smtClean="0"/>
              <a:t>ortogonal </a:t>
            </a:r>
            <a:r>
              <a:rPr lang="es-ES" sz="2000" dirty="0"/>
              <a:t>a los ejes de las otras </a:t>
            </a:r>
            <a:r>
              <a:rPr lang="es-ES" sz="2000" dirty="0" smtClean="0"/>
              <a:t>que </a:t>
            </a:r>
            <a:r>
              <a:rPr lang="es-ES" sz="2000" dirty="0"/>
              <a:t>son paralelas entre si.</a:t>
            </a:r>
          </a:p>
          <a:p>
            <a:pPr lvl="0"/>
            <a:r>
              <a:rPr lang="es-ES" sz="2000" dirty="0"/>
              <a:t>Similitud con el brazo </a:t>
            </a:r>
            <a:r>
              <a:rPr lang="es-ES" sz="2000" dirty="0" smtClean="0"/>
              <a:t>humano. Se </a:t>
            </a:r>
            <a:r>
              <a:rPr lang="es-ES" sz="2000" dirty="0"/>
              <a:t>suele llamar a la segunda articulación hombro y a la tercera codo.</a:t>
            </a:r>
          </a:p>
          <a:p>
            <a:pPr lvl="0"/>
            <a:r>
              <a:rPr lang="es-ES" sz="2000" dirty="0"/>
              <a:t>La configuración más versátil de todas</a:t>
            </a:r>
          </a:p>
          <a:p>
            <a:pPr lvl="0"/>
            <a:r>
              <a:rPr lang="es-ES" sz="2000" dirty="0"/>
              <a:t>La correspondencia entre los GDL y el espacio cartesiano no existe, lo que provoca que sea más difícil de controlar.</a:t>
            </a:r>
          </a:p>
          <a:p>
            <a:pPr lvl="0"/>
            <a:r>
              <a:rPr lang="es-ES" sz="2000" dirty="0"/>
              <a:t>La precisión para colocar la muñeca en el espacio de trabajo varía.</a:t>
            </a:r>
          </a:p>
          <a:p>
            <a:pPr lvl="0"/>
            <a:r>
              <a:rPr lang="es-ES" sz="2000" dirty="0"/>
              <a:t>Su espacio de trabajo es casi una esfera.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5" name="Picture 4" descr="C:\Users\Raul\Desktop\Libro Robotica Morfología\Imagenes_Century_Gothic\Tipos Robots\Antropomorfico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09689"/>
            <a:ext cx="302323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aul\Desktop\Libro Robotica Morfología\Imagenes\Descargadas\(www.theverge.com)Antropomorfico_KU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62377"/>
            <a:ext cx="2362200" cy="15157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66643" y="4005064"/>
            <a:ext cx="89535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Espacio de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endParaRPr lang="es-E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1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Muñeca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muñeca permite orientar </a:t>
            </a:r>
            <a:r>
              <a:rPr lang="es-ES" dirty="0"/>
              <a:t>el elemento </a:t>
            </a:r>
            <a:r>
              <a:rPr lang="es-ES" dirty="0" smtClean="0"/>
              <a:t>terminal tras aproximarnos con e brazo. </a:t>
            </a:r>
          </a:p>
          <a:p>
            <a:r>
              <a:rPr lang="es-ES" dirty="0" smtClean="0"/>
              <a:t>Normalmente tienen 3 </a:t>
            </a:r>
            <a:r>
              <a:rPr lang="es-ES" dirty="0"/>
              <a:t>GDL, </a:t>
            </a:r>
            <a:r>
              <a:rPr lang="es-ES" dirty="0" smtClean="0"/>
              <a:t>3 articulaciones </a:t>
            </a:r>
            <a:r>
              <a:rPr lang="es-ES" dirty="0"/>
              <a:t>de rotación cada una respecto a un eje. 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5" name="Picture 4" descr="C:\Users\Raul\Desktop\Libro Robotica Morfología\Imagenes_Century_Gothic\Tipos Robots\Muñeca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16914"/>
            <a:ext cx="2564609" cy="3068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59832" y="4950777"/>
            <a:ext cx="1314136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Desviación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27413" y="3645024"/>
            <a:ext cx="1314136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Elevación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11293" y="5821439"/>
            <a:ext cx="1314136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Giro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1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Muñeca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Cuando se diseña una muñeca, se deben buscar una serie de características:</a:t>
            </a:r>
          </a:p>
          <a:p>
            <a:pPr lvl="1"/>
            <a:r>
              <a:rPr lang="es-ES" dirty="0"/>
              <a:t>Realizar un sistema con modelado matemático sencillo</a:t>
            </a:r>
          </a:p>
          <a:p>
            <a:pPr lvl="1"/>
            <a:r>
              <a:rPr lang="es-ES" dirty="0"/>
              <a:t>Tamaño reducido </a:t>
            </a:r>
          </a:p>
          <a:p>
            <a:pPr lvl="1"/>
            <a:r>
              <a:rPr lang="es-ES" dirty="0"/>
              <a:t>Elemento terminal próximo a los ejes para aumentar la precisión.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7172" name="Picture 4" descr="http://www.plasticstoday.com/sites/default/files/NF_110225_A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740743" cy="19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bktronic.fr/images/poignet-wrist-irb-2400-3hab9439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667" l="6333" r="96000">
                        <a14:foregroundMark x1="18333" y1="83556" x2="16667" y2="65333"/>
                        <a14:foregroundMark x1="12667" y1="72889" x2="21667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73" y="4422035"/>
            <a:ext cx="2301668" cy="17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3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 terminal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Permiten </a:t>
            </a:r>
            <a:r>
              <a:rPr lang="es-ES" dirty="0"/>
              <a:t>realizar la tarea deseada al manipulador una vez se ha posicionado el brazo y orientado la muñeca. </a:t>
            </a:r>
            <a:endParaRPr lang="es-ES" dirty="0" smtClean="0"/>
          </a:p>
          <a:p>
            <a:r>
              <a:rPr lang="es-ES" dirty="0" smtClean="0"/>
              <a:t>Gran variedad en </a:t>
            </a:r>
            <a:r>
              <a:rPr lang="es-ES" dirty="0"/>
              <a:t>función de la tarea a </a:t>
            </a:r>
            <a:r>
              <a:rPr lang="es-ES" dirty="0" smtClean="0"/>
              <a:t>realizar</a:t>
            </a:r>
          </a:p>
          <a:p>
            <a:r>
              <a:rPr lang="es-ES" dirty="0" smtClean="0"/>
              <a:t>Los más </a:t>
            </a:r>
            <a:r>
              <a:rPr lang="es-ES" dirty="0"/>
              <a:t>extendidos </a:t>
            </a:r>
            <a:r>
              <a:rPr lang="es-ES" dirty="0" smtClean="0"/>
              <a:t>son dispositivos </a:t>
            </a:r>
            <a:r>
              <a:rPr lang="es-ES" dirty="0"/>
              <a:t>de:</a:t>
            </a:r>
          </a:p>
          <a:p>
            <a:pPr lvl="1"/>
            <a:r>
              <a:rPr lang="es-ES" dirty="0"/>
              <a:t>Soldadura</a:t>
            </a:r>
          </a:p>
          <a:p>
            <a:pPr lvl="1"/>
            <a:r>
              <a:rPr lang="es-ES" dirty="0"/>
              <a:t>Pintura,</a:t>
            </a:r>
          </a:p>
          <a:p>
            <a:pPr lvl="1"/>
            <a:r>
              <a:rPr lang="es-ES" dirty="0"/>
              <a:t>Ensamblado</a:t>
            </a:r>
          </a:p>
          <a:p>
            <a:pPr lvl="1"/>
            <a:r>
              <a:rPr lang="es-ES" dirty="0"/>
              <a:t>Corte</a:t>
            </a:r>
          </a:p>
          <a:p>
            <a:pPr lvl="1"/>
            <a:r>
              <a:rPr lang="es-ES" dirty="0"/>
              <a:t>Agarre de objetos.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6" name="Picture 5" descr="C:\Users\Raul\Desktop\Libro Robotica Morfología\Imagenes\Descargadas\Schunk_5F_SVH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7254"/>
          <a:stretch/>
        </p:blipFill>
        <p:spPr bwMode="auto">
          <a:xfrm>
            <a:off x="3635896" y="3789040"/>
            <a:ext cx="2063115" cy="1504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https://www.robots.com/images/DSC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01" y="3645024"/>
            <a:ext cx="3146995" cy="21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0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</a:t>
            </a:r>
            <a:r>
              <a:rPr lang="es-ES" dirty="0" err="1" smtClean="0"/>
              <a:t>Moviles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34375" y="5895975"/>
            <a:ext cx="809625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26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Móviles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morfología del robot móvil estudia el sistema de locomoción y su estructura.</a:t>
            </a:r>
          </a:p>
          <a:p>
            <a:r>
              <a:rPr lang="es-ES" dirty="0" smtClean="0"/>
              <a:t>Pueden encontrase robots que:</a:t>
            </a:r>
          </a:p>
          <a:p>
            <a:pPr lvl="1"/>
            <a:r>
              <a:rPr lang="es-ES" dirty="0" smtClean="0"/>
              <a:t>Caminan</a:t>
            </a:r>
            <a:endParaRPr lang="es-ES" dirty="0"/>
          </a:p>
          <a:p>
            <a:pPr lvl="1"/>
            <a:r>
              <a:rPr lang="es-ES" dirty="0" smtClean="0"/>
              <a:t>Saltan </a:t>
            </a:r>
            <a:endParaRPr lang="es-ES" dirty="0"/>
          </a:p>
          <a:p>
            <a:pPr lvl="1"/>
            <a:r>
              <a:rPr lang="es-ES" dirty="0" smtClean="0"/>
              <a:t>Corren </a:t>
            </a:r>
            <a:endParaRPr lang="es-ES" dirty="0"/>
          </a:p>
          <a:p>
            <a:pPr lvl="1"/>
            <a:r>
              <a:rPr lang="es-ES" dirty="0" smtClean="0"/>
              <a:t>Deslizan</a:t>
            </a:r>
            <a:endParaRPr lang="es-ES" dirty="0"/>
          </a:p>
          <a:p>
            <a:pPr lvl="1"/>
            <a:r>
              <a:rPr lang="es-ES" dirty="0" smtClean="0"/>
              <a:t>Nadan</a:t>
            </a:r>
            <a:endParaRPr lang="es-ES" dirty="0"/>
          </a:p>
          <a:p>
            <a:pPr lvl="1"/>
            <a:r>
              <a:rPr lang="es-ES" dirty="0" smtClean="0"/>
              <a:t>Vuelan</a:t>
            </a:r>
            <a:endParaRPr lang="es-ES" dirty="0"/>
          </a:p>
          <a:p>
            <a:pPr lvl="1"/>
            <a:r>
              <a:rPr lang="es-ES" dirty="0" smtClean="0"/>
              <a:t>Ruedan </a:t>
            </a:r>
            <a:endParaRPr lang="es-ES" dirty="0"/>
          </a:p>
          <a:p>
            <a:endParaRPr lang="es-ES" dirty="0"/>
          </a:p>
        </p:txBody>
      </p:sp>
      <p:pic>
        <p:nvPicPr>
          <p:cNvPr id="10244" name="Picture 4" descr="https://upload.wikimedia.org/wikipedia/commons/8/81/Reaper_UAV_Takes_to_the_Skies_of_Southern_Afghanistan_MOD_45151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1"/>
            <a:ext cx="2332767" cy="16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ryptome.org/2012-info/drone-photos/pict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1"/>
            <a:ext cx="1958958" cy="161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cdn2.digitaltrends.com/image/bdspot1-15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93" y="4290591"/>
            <a:ext cx="2814291" cy="18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industrytap.com/wp-content/uploads/2013/04/snake-rob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02365"/>
            <a:ext cx="2332767" cy="16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7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</a:t>
            </a:r>
            <a:r>
              <a:rPr lang="es-ES" dirty="0" err="1" smtClean="0"/>
              <a:t>morfológia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Definición clásica</a:t>
            </a:r>
          </a:p>
          <a:p>
            <a:pPr lvl="1"/>
            <a:r>
              <a:rPr lang="es-ES" dirty="0" smtClean="0"/>
              <a:t>Disciplina que estudia la generación y las propiedades de la forma </a:t>
            </a:r>
          </a:p>
          <a:p>
            <a:r>
              <a:rPr lang="es-ES" dirty="0" smtClean="0"/>
              <a:t>Se aplica en prácticamente todas las ramas del diseño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2050" name="Picture 2" descr="https://c1.staticflickr.com/5/4096/4852180795_7105e69235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4255" r="6506" b="2128"/>
          <a:stretch/>
        </p:blipFill>
        <p:spPr bwMode="auto">
          <a:xfrm>
            <a:off x="6300192" y="3021849"/>
            <a:ext cx="20162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83568" y="3501008"/>
            <a:ext cx="5328592" cy="4360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 robótica define como esta construido físicamente un robot</a:t>
            </a:r>
          </a:p>
        </p:txBody>
      </p:sp>
    </p:spTree>
    <p:extLst>
      <p:ext uri="{BB962C8B-B14F-4D97-AF65-F5344CB8AC3E}">
        <p14:creationId xmlns:p14="http://schemas.microsoft.com/office/powerpoint/2010/main" val="39199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Robots </a:t>
            </a:r>
            <a:r>
              <a:rPr lang="es-ES" dirty="0" smtClean="0"/>
              <a:t>Móviles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Gran parte de </a:t>
            </a:r>
            <a:r>
              <a:rPr lang="es-ES" dirty="0" smtClean="0"/>
              <a:t>los </a:t>
            </a:r>
            <a:r>
              <a:rPr lang="es-ES" dirty="0"/>
              <a:t>sistemas de locomoción están vasados </a:t>
            </a:r>
            <a:r>
              <a:rPr lang="es-ES" dirty="0" smtClean="0"/>
              <a:t>en </a:t>
            </a:r>
            <a:r>
              <a:rPr lang="es-ES" dirty="0"/>
              <a:t>la </a:t>
            </a:r>
            <a:r>
              <a:rPr lang="es-ES" dirty="0" smtClean="0"/>
              <a:t>naturaleza</a:t>
            </a:r>
          </a:p>
          <a:p>
            <a:r>
              <a:rPr lang="es-ES" dirty="0" smtClean="0"/>
              <a:t>La excepción son los sistemas con ruedas</a:t>
            </a:r>
          </a:p>
          <a:p>
            <a:r>
              <a:rPr lang="es-ES" dirty="0"/>
              <a:t>Los sistemas biológicos se mueven de forma </a:t>
            </a:r>
            <a:r>
              <a:rPr lang="es-ES" dirty="0" smtClean="0"/>
              <a:t>muy </a:t>
            </a:r>
            <a:r>
              <a:rPr lang="es-ES" dirty="0"/>
              <a:t>efectiva sobre entornos </a:t>
            </a:r>
            <a:r>
              <a:rPr lang="es-ES" dirty="0" smtClean="0"/>
              <a:t>complejos</a:t>
            </a:r>
          </a:p>
          <a:p>
            <a:r>
              <a:rPr lang="es-ES" dirty="0"/>
              <a:t>La eficiencia de la locomoción con ruedas depende </a:t>
            </a:r>
            <a:r>
              <a:rPr lang="es-ES" dirty="0" smtClean="0"/>
              <a:t>de </a:t>
            </a:r>
            <a:r>
              <a:rPr lang="es-ES" dirty="0"/>
              <a:t>las propiedades del </a:t>
            </a:r>
            <a:r>
              <a:rPr lang="es-ES" dirty="0" smtClean="0"/>
              <a:t>entorno (</a:t>
            </a:r>
            <a:r>
              <a:rPr lang="es-ES" dirty="0" err="1" smtClean="0"/>
              <a:t>planitud</a:t>
            </a:r>
            <a:r>
              <a:rPr lang="es-ES" dirty="0" smtClean="0"/>
              <a:t> </a:t>
            </a:r>
            <a:r>
              <a:rPr lang="es-ES" dirty="0"/>
              <a:t>y dureza del </a:t>
            </a:r>
            <a:r>
              <a:rPr lang="es-ES" dirty="0" smtClean="0"/>
              <a:t>terreno)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91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Robots </a:t>
            </a:r>
            <a:r>
              <a:rPr lang="es-ES" dirty="0" smtClean="0"/>
              <a:t>Móviles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Claves de la locomoción:</a:t>
            </a:r>
          </a:p>
          <a:p>
            <a:pPr lvl="1"/>
            <a:r>
              <a:rPr lang="es-ES" dirty="0"/>
              <a:t>Estabilidad:</a:t>
            </a:r>
          </a:p>
          <a:p>
            <a:pPr lvl="2"/>
            <a:r>
              <a:rPr lang="es-ES" sz="2000" dirty="0"/>
              <a:t>Cantidad y geometría de los puntos de contacto</a:t>
            </a:r>
          </a:p>
          <a:p>
            <a:pPr lvl="2"/>
            <a:r>
              <a:rPr lang="es-ES" sz="2000" dirty="0"/>
              <a:t>Centro de gravedad</a:t>
            </a:r>
          </a:p>
          <a:p>
            <a:pPr lvl="2"/>
            <a:r>
              <a:rPr lang="es-ES" sz="2000" dirty="0"/>
              <a:t>Estabilidad estática y dinámica</a:t>
            </a:r>
          </a:p>
          <a:p>
            <a:pPr lvl="2"/>
            <a:r>
              <a:rPr lang="es-ES" sz="2000" dirty="0"/>
              <a:t>Inclinación del terreno</a:t>
            </a:r>
          </a:p>
          <a:p>
            <a:pPr lvl="1"/>
            <a:r>
              <a:rPr lang="es-ES" dirty="0"/>
              <a:t>Características el contacto:</a:t>
            </a:r>
          </a:p>
          <a:p>
            <a:pPr lvl="2"/>
            <a:r>
              <a:rPr lang="es-ES" sz="2000" dirty="0"/>
              <a:t>Punto de contacto y camino que sigue sobre la superficie</a:t>
            </a:r>
          </a:p>
          <a:p>
            <a:pPr lvl="2"/>
            <a:r>
              <a:rPr lang="es-ES" sz="2000" dirty="0"/>
              <a:t>Ángulo de contacto</a:t>
            </a:r>
          </a:p>
          <a:p>
            <a:pPr lvl="2"/>
            <a:r>
              <a:rPr lang="es-ES" sz="2000" dirty="0"/>
              <a:t>Fricción</a:t>
            </a:r>
          </a:p>
          <a:p>
            <a:pPr lvl="1"/>
            <a:r>
              <a:rPr lang="es-ES" dirty="0"/>
              <a:t>Tipo de entorno</a:t>
            </a:r>
          </a:p>
          <a:p>
            <a:pPr lvl="2"/>
            <a:r>
              <a:rPr lang="es-ES" sz="2000" dirty="0"/>
              <a:t>Estructura</a:t>
            </a:r>
          </a:p>
          <a:p>
            <a:pPr lvl="2"/>
            <a:r>
              <a:rPr lang="es-ES" sz="2000" dirty="0"/>
              <a:t>Medio (Agua, aire, tipo de suelo)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933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con patas</a:t>
            </a:r>
            <a:endParaRPr lang="es-E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ROBOTS MÓVILES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34375" y="5895975"/>
            <a:ext cx="809625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2350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con patas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locomoción con patas se caracteriza por una serie de puntos de contacto entre el robot y el suelo</a:t>
            </a:r>
            <a:r>
              <a:rPr lang="es-ES" dirty="0" smtClean="0"/>
              <a:t>. </a:t>
            </a:r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11268" name="Picture 4" descr="http://cdn.phys.org/newman/gfx/news/hires/2014/firststeps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51473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130647" y="4661845"/>
            <a:ext cx="2088232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835696" y="3789040"/>
            <a:ext cx="5383183" cy="12328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718368" y="3717032"/>
            <a:ext cx="1500512" cy="13048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3820" y="4599834"/>
            <a:ext cx="1421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Puntos de</a:t>
            </a:r>
          </a:p>
          <a:p>
            <a:pPr algn="ctr"/>
            <a:r>
              <a:rPr lang="es-ES" dirty="0" smtClean="0"/>
              <a:t>contacto con</a:t>
            </a:r>
          </a:p>
          <a:p>
            <a:pPr algn="ctr"/>
            <a:r>
              <a:rPr lang="es-ES" dirty="0"/>
              <a:t>e</a:t>
            </a:r>
            <a:r>
              <a:rPr lang="es-ES" dirty="0" smtClean="0"/>
              <a:t>l suelo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934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con patas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Ventajas:</a:t>
            </a:r>
          </a:p>
          <a:p>
            <a:pPr lvl="1"/>
            <a:r>
              <a:rPr lang="es-ES" dirty="0"/>
              <a:t>La capacidad de adaptación y maniobrabilidad en terrenos difíciles. </a:t>
            </a:r>
          </a:p>
          <a:p>
            <a:pPr lvl="1"/>
            <a:r>
              <a:rPr lang="es-ES" dirty="0"/>
              <a:t>La calidad del terreno </a:t>
            </a:r>
            <a:r>
              <a:rPr lang="es-ES" dirty="0" smtClean="0"/>
              <a:t>entre puntos </a:t>
            </a:r>
            <a:r>
              <a:rPr lang="es-ES" dirty="0"/>
              <a:t>de contacto no importa, ya que solo requiere contactos puntuales.</a:t>
            </a:r>
          </a:p>
          <a:p>
            <a:pPr lvl="1"/>
            <a:r>
              <a:rPr lang="es-ES" dirty="0"/>
              <a:t>Es capaz de atravesar un agujero o grieta si su alcance excede el ancho del agujero. </a:t>
            </a:r>
          </a:p>
          <a:p>
            <a:pPr lvl="1"/>
            <a:r>
              <a:rPr lang="es-ES" dirty="0"/>
              <a:t>Potencial para manipular objetos en el entorno con gran habilidad.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70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con patas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Inconvenientes:</a:t>
            </a:r>
          </a:p>
          <a:p>
            <a:pPr lvl="1"/>
            <a:r>
              <a:rPr lang="es-ES" dirty="0"/>
              <a:t>La </a:t>
            </a:r>
            <a:r>
              <a:rPr lang="es-ES" dirty="0" smtClean="0"/>
              <a:t>energía gastada en el movimiento.</a:t>
            </a:r>
            <a:endParaRPr lang="es-ES" dirty="0"/>
          </a:p>
          <a:p>
            <a:pPr lvl="1"/>
            <a:r>
              <a:rPr lang="es-ES" dirty="0"/>
              <a:t>La complejidad </a:t>
            </a:r>
            <a:r>
              <a:rPr lang="es-ES" dirty="0" smtClean="0"/>
              <a:t>mecánica de las patas. 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25</a:t>
            </a:fld>
            <a:endParaRPr lang="es-ES" dirty="0"/>
          </a:p>
        </p:txBody>
      </p:sp>
      <p:pic>
        <p:nvPicPr>
          <p:cNvPr id="12290" name="Picture 2" descr="http://robotik.dfki-bremen.de/uploads/tx_dfkiprojects/iStruct_US_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/>
          <a:stretch/>
        </p:blipFill>
        <p:spPr bwMode="auto">
          <a:xfrm>
            <a:off x="2699792" y="2636912"/>
            <a:ext cx="3170362" cy="35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56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Configuraciones </a:t>
            </a:r>
            <a:r>
              <a:rPr lang="es-ES" dirty="0"/>
              <a:t>con patas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los robots con patas se copian las configuraciones de la naturaleza</a:t>
            </a:r>
          </a:p>
          <a:p>
            <a:r>
              <a:rPr lang="es-ES" dirty="0" smtClean="0"/>
              <a:t>Los </a:t>
            </a:r>
            <a:r>
              <a:rPr lang="es-ES" dirty="0"/>
              <a:t>insectos tienen seis o más </a:t>
            </a:r>
            <a:r>
              <a:rPr lang="es-ES" dirty="0" smtClean="0"/>
              <a:t>patas </a:t>
            </a:r>
          </a:p>
          <a:p>
            <a:r>
              <a:rPr lang="es-ES" dirty="0"/>
              <a:t>Los mamíferos y reptiles, tienen cuatro </a:t>
            </a:r>
            <a:r>
              <a:rPr lang="es-ES" dirty="0" smtClean="0"/>
              <a:t>patas</a:t>
            </a:r>
          </a:p>
          <a:p>
            <a:r>
              <a:rPr lang="es-ES" dirty="0" smtClean="0"/>
              <a:t>El humano camina sobre </a:t>
            </a:r>
            <a:r>
              <a:rPr lang="es-ES" dirty="0"/>
              <a:t>dos </a:t>
            </a:r>
            <a:r>
              <a:rPr lang="es-ES" dirty="0" smtClean="0"/>
              <a:t>piernas</a:t>
            </a:r>
          </a:p>
          <a:p>
            <a:r>
              <a:rPr lang="es-ES" dirty="0" smtClean="0"/>
              <a:t>Esta maniobrabilidad </a:t>
            </a:r>
            <a:r>
              <a:rPr lang="es-ES" dirty="0"/>
              <a:t>tiene un precio: es necesario un control activo mucho más </a:t>
            </a:r>
            <a:r>
              <a:rPr lang="es-ES" dirty="0" smtClean="0"/>
              <a:t>complejo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0037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Estabilidad estática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3 </a:t>
            </a:r>
            <a:r>
              <a:rPr lang="es-ES" dirty="0"/>
              <a:t>patas </a:t>
            </a:r>
            <a:r>
              <a:rPr lang="es-ES" dirty="0" smtClean="0"/>
              <a:t>permiten estabilidad estática siempre </a:t>
            </a:r>
            <a:r>
              <a:rPr lang="es-ES" dirty="0"/>
              <a:t>que su centro de gravedad está dentro del trípode de contacto con el </a:t>
            </a:r>
            <a:r>
              <a:rPr lang="es-ES" dirty="0" smtClean="0"/>
              <a:t>suelo.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5" name="Picture 4" descr="C:\Users\Raul\Desktop\Libro Robotica Morfología\Imagenes_Century_Gothic\Estabilidad3Patas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408358" cy="236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74479" y="4221088"/>
            <a:ext cx="1038225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gravedad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07704" y="5517232"/>
            <a:ext cx="2809875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3 patas estable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258891" y="4221088"/>
            <a:ext cx="1038225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gravedad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01666" y="5517232"/>
            <a:ext cx="2809875" cy="3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3 patas inestable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29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Estabilidad estática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caminar hay que levantar las patas</a:t>
            </a:r>
          </a:p>
          <a:p>
            <a:r>
              <a:rPr lang="es-ES" dirty="0" smtClean="0"/>
              <a:t>Caminar de forma estable requiere 6 patas</a:t>
            </a:r>
          </a:p>
          <a:p>
            <a:r>
              <a:rPr lang="es-ES" dirty="0" smtClean="0"/>
              <a:t>De otra forma se requiere un control complejo para mantener la estabilidad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28</a:t>
            </a:fld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4104456" cy="21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9364" y="5434366"/>
            <a:ext cx="426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negro, las patas en contacto con el suelo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9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los robot son necesarios al menos 2 GDL por pata, </a:t>
            </a:r>
            <a:r>
              <a:rPr lang="es-ES" dirty="0"/>
              <a:t>uno para mover una pierna hacia delante y otro para hacerla pivotar. </a:t>
            </a:r>
            <a:endParaRPr lang="es-ES" dirty="0" smtClean="0"/>
          </a:p>
          <a:p>
            <a:r>
              <a:rPr lang="es-ES" dirty="0" smtClean="0"/>
              <a:t>Lo </a:t>
            </a:r>
            <a:r>
              <a:rPr lang="es-ES" dirty="0"/>
              <a:t>más usual es usar un tercer GDL para movimientos más complejos 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/>
              <a:t>robots bípedos </a:t>
            </a:r>
            <a:r>
              <a:rPr lang="es-ES" dirty="0" smtClean="0"/>
              <a:t>añaden </a:t>
            </a:r>
            <a:r>
              <a:rPr lang="es-ES" dirty="0"/>
              <a:t>un cuarto GDL en la articulación del tobillo. </a:t>
            </a:r>
            <a:endParaRPr lang="es-ES" dirty="0" smtClean="0"/>
          </a:p>
          <a:p>
            <a:r>
              <a:rPr lang="es-ES" dirty="0" smtClean="0"/>
              <a:t>Permite </a:t>
            </a:r>
            <a:r>
              <a:rPr lang="es-ES" dirty="0"/>
              <a:t>más contacto con el suelo mediante el posicionamiento de la planta del pie.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840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Morfología robótica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definen dos grandes clases:</a:t>
            </a:r>
          </a:p>
          <a:p>
            <a:pPr lvl="1"/>
            <a:r>
              <a:rPr lang="es-ES" dirty="0" smtClean="0"/>
              <a:t>Robots manipuladores</a:t>
            </a:r>
          </a:p>
          <a:p>
            <a:pPr lvl="1"/>
            <a:r>
              <a:rPr lang="es-ES" dirty="0" smtClean="0"/>
              <a:t>Robots móviles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2780928"/>
            <a:ext cx="5328592" cy="4360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 robot manipulador permanece anclado en una </a:t>
            </a:r>
            <a:r>
              <a:rPr lang="es-ES" dirty="0" smtClean="0"/>
              <a:t>posición</a:t>
            </a:r>
          </a:p>
          <a:p>
            <a:endParaRPr lang="es-ES" dirty="0" smtClean="0"/>
          </a:p>
          <a:p>
            <a:r>
              <a:rPr lang="es-ES" dirty="0" smtClean="0"/>
              <a:t>El robot móvil se pueden mover por el entorno</a:t>
            </a:r>
            <a:endParaRPr lang="es-ES" dirty="0"/>
          </a:p>
        </p:txBody>
      </p:sp>
      <p:pic>
        <p:nvPicPr>
          <p:cNvPr id="1026" name="Picture 2" descr="http://img.directindustry.com/images_di/photo-g/articulated-robot-6-axis-light-duty-foundry-17587-5296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70" y="2147448"/>
            <a:ext cx="2054315" cy="243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.manu-systems.com/images/L/GUARDI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1893698" cy="14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Patas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30</a:t>
            </a:fld>
            <a:endParaRPr lang="es-ES" dirty="0"/>
          </a:p>
        </p:txBody>
      </p:sp>
      <p:pic>
        <p:nvPicPr>
          <p:cNvPr id="5" name="Content Placeholder 4" descr="C:\Users\Raul\Desktop\Libro Robotica Morfología\Imagenes_Century_Gothic\Patas.e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98267"/>
            <a:ext cx="6959085" cy="34206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8878" y="2278498"/>
            <a:ext cx="140970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Ángulo de elevación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cadera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7624" y="3725311"/>
            <a:ext cx="140970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Ángulo de rotación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cadera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4503" y="2541021"/>
            <a:ext cx="140970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Ángulo de flexión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rodilla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681662" y="2204864"/>
            <a:ext cx="1409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Aducción/Abducción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76862" y="3160196"/>
            <a:ext cx="1409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Elevación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52132" y="3980130"/>
            <a:ext cx="1409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 principal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57887" y="4447708"/>
            <a:ext cx="140970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Eslabón del muslo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inferior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378697" y="3646288"/>
            <a:ext cx="140970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Eslabón del muslo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786562" y="5094356"/>
            <a:ext cx="1409700" cy="4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Eslabón de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0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tibia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3568" y="1052736"/>
            <a:ext cx="8352928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Algunas configuraciones habituales son: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5124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Añadir GDL a una pata conlleva una serie de ventajas e inconvenientes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2189" y="2132856"/>
            <a:ext cx="3921819" cy="37627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 smtClean="0"/>
              <a:t>Ventajas</a:t>
            </a:r>
          </a:p>
          <a:p>
            <a:pPr lvl="1"/>
            <a:r>
              <a:rPr lang="es-ES" sz="2400" dirty="0" smtClean="0"/>
              <a:t>Incrementa </a:t>
            </a:r>
            <a:r>
              <a:rPr lang="es-ES" sz="2400" dirty="0"/>
              <a:t>la maniobrabilidad. </a:t>
            </a:r>
          </a:p>
          <a:p>
            <a:pPr lvl="1"/>
            <a:r>
              <a:rPr lang="es-ES" sz="2400" dirty="0"/>
              <a:t>Aumenta la gama de terrenos en los que se puede mover.</a:t>
            </a:r>
          </a:p>
          <a:p>
            <a:pPr lvl="1"/>
            <a:r>
              <a:rPr lang="es-ES" sz="2400" dirty="0"/>
              <a:t>Posibilita andar con distintos pasos.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6056" y="2140821"/>
            <a:ext cx="4122448" cy="37627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 smtClean="0"/>
              <a:t>Inconvenientes</a:t>
            </a:r>
          </a:p>
          <a:p>
            <a:pPr lvl="1"/>
            <a:r>
              <a:rPr lang="es-ES" sz="2400" dirty="0"/>
              <a:t>Necesidad de añadir articulaciones y actuadores adicionales </a:t>
            </a:r>
          </a:p>
          <a:p>
            <a:pPr lvl="1"/>
            <a:r>
              <a:rPr lang="es-ES" sz="2400" dirty="0"/>
              <a:t>La energía consumida. </a:t>
            </a:r>
          </a:p>
          <a:p>
            <a:pPr lvl="1"/>
            <a:r>
              <a:rPr lang="es-ES" sz="2400" dirty="0"/>
              <a:t>El control </a:t>
            </a:r>
            <a:endParaRPr lang="es-ES" sz="2400" dirty="0" smtClean="0"/>
          </a:p>
          <a:p>
            <a:pPr lvl="1"/>
            <a:r>
              <a:rPr lang="es-ES" sz="2400" dirty="0"/>
              <a:t>El aumento de masa. </a:t>
            </a:r>
          </a:p>
          <a:p>
            <a:pPr lvl="1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8979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robot con patas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NAO</a:t>
            </a:r>
          </a:p>
          <a:p>
            <a:pPr lvl="1"/>
            <a:r>
              <a:rPr lang="es-ES" dirty="0"/>
              <a:t>25 GDL repartidos entre cabeza, brazos, tronco y piernas. </a:t>
            </a:r>
            <a:endParaRPr lang="es-ES" dirty="0" smtClean="0"/>
          </a:p>
          <a:p>
            <a:pPr lvl="1"/>
            <a:r>
              <a:rPr lang="es-ES" dirty="0" smtClean="0"/>
              <a:t>Piernas </a:t>
            </a:r>
            <a:r>
              <a:rPr lang="es-ES" dirty="0"/>
              <a:t>con 5 GDL cada una, dos en la cadera, uno en la rodilla y dos en el tobillo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32</a:t>
            </a:fld>
            <a:endParaRPr lang="es-ES" dirty="0"/>
          </a:p>
        </p:txBody>
      </p:sp>
      <p:pic>
        <p:nvPicPr>
          <p:cNvPr id="5" name="Imagen 61" descr="D:\OneDrive Enterprise\OneDrive- Universidad de Castilla-La Mancha\Libro Robótica\Imagenes\Descargadas\(wikipedia)Na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99" y="3313027"/>
            <a:ext cx="1605041" cy="276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aul\Desktop\Libro Robotica Morfología\Imagenes\Descargadas\(Articulo)TobilloNa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8903"/>
            <a:ext cx="4752528" cy="2643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126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robot con patas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LS3</a:t>
            </a:r>
          </a:p>
          <a:p>
            <a:pPr lvl="1"/>
            <a:r>
              <a:rPr lang="es-ES" dirty="0" smtClean="0"/>
              <a:t>Cuatro </a:t>
            </a:r>
            <a:r>
              <a:rPr lang="es-ES" dirty="0"/>
              <a:t>patas cada una de ellas con 5 GDL. </a:t>
            </a:r>
            <a:endParaRPr lang="es-ES" dirty="0" smtClean="0"/>
          </a:p>
          <a:p>
            <a:pPr lvl="1"/>
            <a:r>
              <a:rPr lang="es-ES" dirty="0" smtClean="0"/>
              <a:t>Al </a:t>
            </a:r>
            <a:r>
              <a:rPr lang="es-ES" dirty="0"/>
              <a:t>ser un robot muy pesado y de gran tamaño la actuación es hidráulica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33</a:t>
            </a:fld>
            <a:endParaRPr lang="es-ES" dirty="0"/>
          </a:p>
        </p:txBody>
      </p:sp>
      <p:pic>
        <p:nvPicPr>
          <p:cNvPr id="5" name="Imagen 62" descr="D:\OneDrive Enterprise\OneDrive- Universidad de Castilla-La Mancha\Libro Robótica\Imagenes\Descargadas\(www.themarysue.com)LS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5734" r="8795" b="4435"/>
          <a:stretch/>
        </p:blipFill>
        <p:spPr bwMode="auto">
          <a:xfrm>
            <a:off x="657185" y="3044296"/>
            <a:ext cx="3756362" cy="2724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Raul\Desktop\Libro Robotica Morfología\Imagenes\Descargadas\(www.technologyreview.com)ls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45331" r="12565" b="7130"/>
          <a:stretch/>
        </p:blipFill>
        <p:spPr bwMode="auto">
          <a:xfrm>
            <a:off x="4499992" y="3044295"/>
            <a:ext cx="4332167" cy="2707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362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con RUEDAS</a:t>
            </a:r>
            <a:endParaRPr lang="es-E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ROBOTS MÓVILES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34375" y="5895975"/>
            <a:ext cx="809625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2048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con ruedas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Mecanismo </a:t>
            </a:r>
            <a:r>
              <a:rPr lang="es-ES" dirty="0"/>
              <a:t>de locomoción más popular usado por </a:t>
            </a:r>
            <a:r>
              <a:rPr lang="es-ES" dirty="0" smtClean="0"/>
              <a:t>en </a:t>
            </a:r>
            <a:r>
              <a:rPr lang="es-ES" dirty="0"/>
              <a:t>robótica móvil </a:t>
            </a:r>
            <a:r>
              <a:rPr lang="es-ES" dirty="0" smtClean="0"/>
              <a:t>debido a que:</a:t>
            </a:r>
          </a:p>
          <a:p>
            <a:pPr lvl="1"/>
            <a:r>
              <a:rPr lang="es-ES" dirty="0"/>
              <a:t>Logra muy buenas eficiencias.</a:t>
            </a:r>
          </a:p>
          <a:p>
            <a:pPr lvl="1"/>
            <a:r>
              <a:rPr lang="es-ES" dirty="0"/>
              <a:t>El sistema mecánico es relativamente simple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equilibrio no </a:t>
            </a:r>
            <a:r>
              <a:rPr lang="es-ES" dirty="0" smtClean="0"/>
              <a:t>es problema ya </a:t>
            </a:r>
            <a:r>
              <a:rPr lang="es-ES" dirty="0"/>
              <a:t>que </a:t>
            </a:r>
            <a:r>
              <a:rPr lang="es-ES" dirty="0" smtClean="0"/>
              <a:t>suelen diseñarse </a:t>
            </a:r>
            <a:r>
              <a:rPr lang="es-ES" dirty="0"/>
              <a:t>de manera que todas las ruedas están en contacto con el </a:t>
            </a:r>
            <a:r>
              <a:rPr lang="es-ES" dirty="0" smtClean="0"/>
              <a:t>suelo</a:t>
            </a:r>
          </a:p>
          <a:p>
            <a:r>
              <a:rPr lang="es-ES" dirty="0" smtClean="0"/>
              <a:t>Por tanto el equilibrio no es un  problema en los robots con ruedas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3087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con ruedas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Problemas a analizar en la creación de un robot con ruedas:</a:t>
            </a:r>
          </a:p>
          <a:p>
            <a:pPr lvl="1"/>
            <a:r>
              <a:rPr lang="es-ES" dirty="0"/>
              <a:t>Tracción </a:t>
            </a:r>
          </a:p>
          <a:p>
            <a:pPr lvl="1"/>
            <a:r>
              <a:rPr lang="es-ES" dirty="0"/>
              <a:t>Estabilidad </a:t>
            </a:r>
          </a:p>
          <a:p>
            <a:pPr lvl="1"/>
            <a:r>
              <a:rPr lang="es-ES" dirty="0"/>
              <a:t>Maniobrabilidad</a:t>
            </a:r>
          </a:p>
          <a:p>
            <a:pPr lvl="1"/>
            <a:r>
              <a:rPr lang="es-ES" dirty="0" smtClean="0"/>
              <a:t>Control </a:t>
            </a:r>
          </a:p>
          <a:p>
            <a:r>
              <a:rPr lang="es-ES" dirty="0"/>
              <a:t>Las ruedas deben proporcionar tracción y estabilidad suficiente para que el robot pueda maniobrar en el terreno que se desea, </a:t>
            </a:r>
            <a:r>
              <a:rPr lang="es-ES" dirty="0" smtClean="0"/>
              <a:t>el control permite manejar </a:t>
            </a:r>
            <a:r>
              <a:rPr lang="es-ES" dirty="0"/>
              <a:t>la </a:t>
            </a:r>
            <a:r>
              <a:rPr lang="es-ES" dirty="0" smtClean="0"/>
              <a:t>velocidad.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783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la rueda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Hay 4 clases principales de ruedas:</a:t>
            </a:r>
          </a:p>
          <a:p>
            <a:pPr lvl="1"/>
            <a:r>
              <a:rPr lang="es-ES" dirty="0" smtClean="0"/>
              <a:t>Rueda estándar</a:t>
            </a:r>
          </a:p>
          <a:p>
            <a:pPr lvl="1"/>
            <a:r>
              <a:rPr lang="es-ES" dirty="0" smtClean="0"/>
              <a:t>Rueda loca</a:t>
            </a:r>
          </a:p>
          <a:p>
            <a:pPr lvl="1"/>
            <a:r>
              <a:rPr lang="es-ES" dirty="0" smtClean="0"/>
              <a:t>Rueda sueca</a:t>
            </a:r>
          </a:p>
          <a:p>
            <a:pPr lvl="1"/>
            <a:r>
              <a:rPr lang="es-ES" dirty="0" smtClean="0"/>
              <a:t>Rueda esférica</a:t>
            </a:r>
          </a:p>
          <a:p>
            <a:r>
              <a:rPr lang="es-ES" dirty="0" smtClean="0"/>
              <a:t>Se diferencian en su comportamiento físico</a:t>
            </a:r>
          </a:p>
          <a:p>
            <a:r>
              <a:rPr lang="es-ES" dirty="0" smtClean="0"/>
              <a:t>La elección de unas u otras afecta mucho al comportamiento del robot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543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Rueda loca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 GDL; rotación </a:t>
            </a:r>
            <a:r>
              <a:rPr lang="es-ES" dirty="0"/>
              <a:t>sobre el eje de la rueda y sobre el punto de </a:t>
            </a:r>
            <a:r>
              <a:rPr lang="es-ES" dirty="0" smtClean="0"/>
              <a:t>contacto.</a:t>
            </a:r>
          </a:p>
          <a:p>
            <a:r>
              <a:rPr lang="es-ES" dirty="0" smtClean="0"/>
              <a:t>Un cambio de dirección requiere el giro </a:t>
            </a:r>
            <a:r>
              <a:rPr lang="es-ES" dirty="0"/>
              <a:t>a lo largo de un eje vertical. </a:t>
            </a:r>
            <a:endParaRPr lang="es-ES" dirty="0" smtClean="0"/>
          </a:p>
          <a:p>
            <a:r>
              <a:rPr lang="es-ES" dirty="0" smtClean="0"/>
              <a:t>Es </a:t>
            </a:r>
            <a:r>
              <a:rPr lang="es-ES" dirty="0"/>
              <a:t>altamente </a:t>
            </a:r>
            <a:r>
              <a:rPr lang="es-ES" dirty="0" err="1"/>
              <a:t>direccionable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38</a:t>
            </a:fld>
            <a:endParaRPr lang="es-E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r="11921"/>
          <a:stretch/>
        </p:blipFill>
        <p:spPr bwMode="auto">
          <a:xfrm>
            <a:off x="2339752" y="3499747"/>
            <a:ext cx="1800200" cy="2426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Raul\Desktop\Libro Robotica Morfología\Imagenes_Century_Gothic\RuedaEstandarESQ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9747"/>
            <a:ext cx="1855103" cy="239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581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Rueda loca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 </a:t>
            </a:r>
            <a:r>
              <a:rPr lang="es-ES" dirty="0"/>
              <a:t>GDL; rotación sobre el eje de la rueda y sobre un eje desplazado del punto de </a:t>
            </a:r>
            <a:r>
              <a:rPr lang="es-ES" dirty="0" smtClean="0"/>
              <a:t>contacto.</a:t>
            </a:r>
          </a:p>
          <a:p>
            <a:r>
              <a:rPr lang="es-ES" dirty="0" smtClean="0"/>
              <a:t>El </a:t>
            </a:r>
            <a:r>
              <a:rPr lang="es-ES" dirty="0" err="1" smtClean="0"/>
              <a:t>desalineamiento</a:t>
            </a:r>
            <a:r>
              <a:rPr lang="es-ES" dirty="0" smtClean="0"/>
              <a:t> del eje provoca que aparezcan fuerzas en los </a:t>
            </a:r>
            <a:r>
              <a:rPr lang="es-ES" dirty="0" err="1" smtClean="0"/>
              <a:t>redireccionamientos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Esto afecta al chasis del robot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39</a:t>
            </a:fld>
            <a:endParaRPr lang="es-E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r="19217"/>
          <a:stretch/>
        </p:blipFill>
        <p:spPr bwMode="auto">
          <a:xfrm>
            <a:off x="2051720" y="3573016"/>
            <a:ext cx="1728192" cy="2427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Raul\Desktop\Libro Robotica Morfología\Imagenes_Century_Gothic\RuedaLocaESQ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40052"/>
            <a:ext cx="2088232" cy="2404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25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Manipuladores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34375" y="5895975"/>
            <a:ext cx="809625" cy="365125"/>
          </a:xfrm>
        </p:spPr>
        <p:txBody>
          <a:bodyPr/>
          <a:lstStyle/>
          <a:p>
            <a:fld id="{19D5C8CD-2A16-4F3A-8FFF-938E96A81D9B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417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Rueda sueca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3 </a:t>
            </a:r>
            <a:r>
              <a:rPr lang="es-ES" dirty="0"/>
              <a:t>GDL; rotación alrededor del eje de la rueda, alrededor de los rodillos, y alrededor del punto de </a:t>
            </a:r>
            <a:r>
              <a:rPr lang="es-ES" dirty="0" smtClean="0"/>
              <a:t>contacto</a:t>
            </a:r>
          </a:p>
          <a:p>
            <a:r>
              <a:rPr lang="es-ES" dirty="0" smtClean="0"/>
              <a:t>Tiene rodillos </a:t>
            </a:r>
            <a:r>
              <a:rPr lang="es-ES" dirty="0"/>
              <a:t>que permiten el desplazamiento lateral sin cambiar la dirección de la rueda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40</a:t>
            </a:fld>
            <a:endParaRPr lang="es-ES" dirty="0"/>
          </a:p>
        </p:txBody>
      </p:sp>
      <p:pic>
        <p:nvPicPr>
          <p:cNvPr id="9" name="Picture 8" descr="C:\Users\Raul\Desktop\Libro Robotica Morfología\Imagenes\RuedaSuecaESQ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22" y="3501009"/>
            <a:ext cx="2054978" cy="239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6" b="96944" l="23138" r="74605">
                        <a14:foregroundMark x1="34876" y1="27334" x2="31828" y2="39219"/>
                        <a14:foregroundMark x1="30135" y1="55008" x2="32280" y2="66044"/>
                        <a14:foregroundMark x1="45824" y1="22750" x2="40181" y2="31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26" t="4994" r="26141" b="6990"/>
          <a:stretch/>
        </p:blipFill>
        <p:spPr bwMode="auto">
          <a:xfrm>
            <a:off x="3542932" y="3501008"/>
            <a:ext cx="2128502" cy="2586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5" b="97917" l="17359" r="71459">
                        <a14:foregroundMark x1="52822" y1="85256" x2="60383" y2="74679"/>
                        <a14:foregroundMark x1="43131" y1="70673" x2="55485" y2="85256"/>
                        <a14:foregroundMark x1="36102" y1="46635" x2="47071" y2="59936"/>
                        <a14:foregroundMark x1="40895" y1="28686" x2="55485" y2="2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0" t="5418" r="27964" b="4798"/>
          <a:stretch/>
        </p:blipFill>
        <p:spPr bwMode="auto">
          <a:xfrm>
            <a:off x="982382" y="3501008"/>
            <a:ext cx="2056494" cy="225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217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Rueda esférica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Puede ir </a:t>
            </a:r>
            <a:r>
              <a:rPr lang="es-ES" dirty="0"/>
              <a:t>en cualquier dirección </a:t>
            </a:r>
            <a:r>
              <a:rPr lang="es-ES" sz="2800" dirty="0"/>
              <a:t>(</a:t>
            </a:r>
            <a:r>
              <a:rPr lang="es-ES" sz="2800" b="1" i="1" dirty="0"/>
              <a:t>omnidireccional</a:t>
            </a:r>
            <a:r>
              <a:rPr lang="es-ES" sz="2800" dirty="0" smtClean="0"/>
              <a:t>)</a:t>
            </a:r>
          </a:p>
          <a:p>
            <a:pPr lvl="0"/>
            <a:r>
              <a:rPr lang="es-ES" dirty="0" smtClean="0"/>
              <a:t>Puede diseñarse para girar en cualquier dirección de forma activa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41</a:t>
            </a:fld>
            <a:endParaRPr lang="es-E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491" r="5010" b="6656"/>
          <a:stretch/>
        </p:blipFill>
        <p:spPr bwMode="auto">
          <a:xfrm>
            <a:off x="1650405" y="3145603"/>
            <a:ext cx="2196854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 descr="RuedaEsfE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46872"/>
            <a:ext cx="2016224" cy="231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65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Tabla tipos de rueda</a:t>
            </a:r>
            <a:endParaRPr lang="es-E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04851"/>
              </p:ext>
            </p:extLst>
          </p:nvPr>
        </p:nvGraphicFramePr>
        <p:xfrm>
          <a:off x="2307203" y="1419002"/>
          <a:ext cx="5393690" cy="4530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7255"/>
                <a:gridCol w="4496435"/>
              </a:tblGrid>
              <a:tr h="504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Rueda omnidireccional sin actuar (esférica, loca, sueca)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Rueda omnidireccional actuada (esférica, loca, sueca)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Rueda estándar sin actuar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Rueda estándar actuada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Rueda estándar direccionable sin actuar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Rueda estándar direccionable actuada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Rueda loca actuadas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Rueda sueca actuadas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Ruedas conectadas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42</a:t>
            </a:fld>
            <a:endParaRPr lang="es-ES" dirty="0"/>
          </a:p>
        </p:txBody>
      </p: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00" y="1532207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Imagen 2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25" y="2028287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583125"/>
            <a:ext cx="3905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077932"/>
            <a:ext cx="3905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65300" y="3566128"/>
            <a:ext cx="3714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37" y="4102596"/>
            <a:ext cx="3810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50" y="4581128"/>
            <a:ext cx="4095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5085184"/>
            <a:ext cx="3905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4825" y="5505035"/>
            <a:ext cx="3524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04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Configuraciones robots con ruedas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Configuración con 1 rueda</a:t>
            </a:r>
          </a:p>
          <a:p>
            <a:pPr lvl="1"/>
            <a:r>
              <a:rPr lang="es-ES" dirty="0" smtClean="0"/>
              <a:t>Robot BB8 “</a:t>
            </a:r>
            <a:r>
              <a:rPr lang="es-ES" dirty="0" err="1" smtClean="0"/>
              <a:t>Star</a:t>
            </a:r>
            <a:r>
              <a:rPr lang="es-ES" dirty="0" smtClean="0"/>
              <a:t> </a:t>
            </a:r>
            <a:r>
              <a:rPr lang="es-ES" dirty="0" err="1" smtClean="0"/>
              <a:t>Wars</a:t>
            </a:r>
            <a:r>
              <a:rPr lang="es-ES" dirty="0" smtClean="0"/>
              <a:t> El despertar de la Fuerza”</a:t>
            </a:r>
          </a:p>
          <a:p>
            <a:pPr lvl="1"/>
            <a:r>
              <a:rPr lang="es-ES" dirty="0"/>
              <a:t>Es un caso peculiar de robot, ya que el chasis es la propia rueda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43</a:t>
            </a:fld>
            <a:endParaRPr lang="es-ES" dirty="0"/>
          </a:p>
        </p:txBody>
      </p:sp>
      <p:sp>
        <p:nvSpPr>
          <p:cNvPr id="5" name="Elipse 33"/>
          <p:cNvSpPr/>
          <p:nvPr/>
        </p:nvSpPr>
        <p:spPr>
          <a:xfrm>
            <a:off x="2267744" y="3367504"/>
            <a:ext cx="1656184" cy="16848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6" name="Imagen 4102" descr="D:\Dropbox\BB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2719" r="24619"/>
          <a:stretch/>
        </p:blipFill>
        <p:spPr bwMode="auto">
          <a:xfrm>
            <a:off x="6084168" y="3386449"/>
            <a:ext cx="1638300" cy="1924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457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Configuraciones robots con ruedas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Configuración con 2 rueda</a:t>
            </a:r>
          </a:p>
          <a:p>
            <a:pPr lvl="1"/>
            <a:r>
              <a:rPr lang="es-ES" dirty="0" err="1" smtClean="0"/>
              <a:t>Double</a:t>
            </a:r>
            <a:r>
              <a:rPr lang="es-ES" dirty="0" smtClean="0"/>
              <a:t> de </a:t>
            </a:r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Robotics</a:t>
            </a:r>
            <a:endParaRPr lang="es-ES" dirty="0" smtClean="0"/>
          </a:p>
          <a:p>
            <a:pPr lvl="1"/>
            <a:r>
              <a:rPr lang="es-ES" dirty="0" smtClean="0"/>
              <a:t>Requieren un control activo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44</a:t>
            </a:fld>
            <a:endParaRPr lang="es-E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2957" y="3037400"/>
            <a:ext cx="2167052" cy="20974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68760"/>
            <a:ext cx="1584176" cy="42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7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Configuraciones robots con ruedas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Configuración con 3 rueda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45</a:t>
            </a:fld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4553" y="1836129"/>
            <a:ext cx="1457325" cy="10426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4" b="98878" l="2239" r="95821">
                        <a14:foregroundMark x1="7910" y1="50000" x2="9701" y2="56891"/>
                        <a14:foregroundMark x1="91343" y1="49679" x2="90299" y2="57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5" b="2991"/>
          <a:stretch/>
        </p:blipFill>
        <p:spPr bwMode="auto">
          <a:xfrm>
            <a:off x="6197808" y="1628800"/>
            <a:ext cx="1686560" cy="148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2965" y="3448321"/>
            <a:ext cx="1468755" cy="10509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4581" r="3868" b="23566"/>
          <a:stretch/>
        </p:blipFill>
        <p:spPr bwMode="auto">
          <a:xfrm>
            <a:off x="5952698" y="3268856"/>
            <a:ext cx="2176780" cy="1084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82" y="4708161"/>
            <a:ext cx="1581150" cy="157861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2" r="36677"/>
          <a:stretch/>
        </p:blipFill>
        <p:spPr bwMode="auto">
          <a:xfrm>
            <a:off x="6660273" y="4554455"/>
            <a:ext cx="761630" cy="1706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6645" y="2187084"/>
            <a:ext cx="202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ROOMBA de </a:t>
            </a:r>
            <a:r>
              <a:rPr lang="es-ES" dirty="0" err="1" smtClean="0"/>
              <a:t>iRobot</a:t>
            </a:r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626645" y="3789117"/>
            <a:ext cx="212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TransCar</a:t>
            </a:r>
            <a:r>
              <a:rPr lang="es-ES" dirty="0" smtClean="0"/>
              <a:t> de </a:t>
            </a:r>
            <a:r>
              <a:rPr lang="es-ES" dirty="0" err="1" smtClean="0"/>
              <a:t>Swisslog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626644" y="5312800"/>
            <a:ext cx="188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Ava</a:t>
            </a:r>
            <a:r>
              <a:rPr lang="es-ES" dirty="0" smtClean="0"/>
              <a:t> 500 de </a:t>
            </a:r>
            <a:r>
              <a:rPr lang="es-ES" dirty="0" err="1" smtClean="0"/>
              <a:t>iRobot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805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Configuraciones robots con ruedas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Configuración con 4 rueda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46</a:t>
            </a:fld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1800" y="1838880"/>
            <a:ext cx="1481246" cy="106108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9488" r="19023"/>
          <a:stretch/>
        </p:blipFill>
        <p:spPr bwMode="auto">
          <a:xfrm>
            <a:off x="6099634" y="1572076"/>
            <a:ext cx="1762760" cy="153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1377" y="3351471"/>
            <a:ext cx="1482090" cy="10610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20896" r="5457" b="5837"/>
          <a:stretch/>
        </p:blipFill>
        <p:spPr bwMode="auto">
          <a:xfrm>
            <a:off x="5724128" y="3140968"/>
            <a:ext cx="2571750" cy="1483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9787" y="4871376"/>
            <a:ext cx="1525270" cy="11239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2" t="7669" r="18333" b="9291"/>
          <a:stretch/>
        </p:blipFill>
        <p:spPr bwMode="auto">
          <a:xfrm>
            <a:off x="6068665" y="4621470"/>
            <a:ext cx="1884045" cy="1690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6645" y="2187084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Google Car de Google X</a:t>
            </a:r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626645" y="3789117"/>
            <a:ext cx="223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Viona</a:t>
            </a:r>
            <a:r>
              <a:rPr lang="es-ES" dirty="0" smtClean="0"/>
              <a:t> de </a:t>
            </a:r>
            <a:r>
              <a:rPr lang="es-ES" dirty="0" err="1" smtClean="0"/>
              <a:t>RoboMakers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626644" y="5312800"/>
            <a:ext cx="24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XV15 de </a:t>
            </a:r>
            <a:r>
              <a:rPr lang="es-ES" dirty="0" err="1" smtClean="0"/>
              <a:t>Neato</a:t>
            </a:r>
            <a:r>
              <a:rPr lang="es-ES" dirty="0" smtClean="0"/>
              <a:t> </a:t>
            </a:r>
            <a:r>
              <a:rPr lang="es-ES" dirty="0" err="1" smtClean="0"/>
              <a:t>Robotics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196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Configuraciones robots con ruedas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Configuración con 4 rueda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47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626645" y="2627620"/>
            <a:ext cx="245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SUMMIT XL de </a:t>
            </a:r>
            <a:r>
              <a:rPr lang="es-ES" dirty="0" err="1" smtClean="0"/>
              <a:t>Robotnik</a:t>
            </a:r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626645" y="4643844"/>
            <a:ext cx="225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PR2 de </a:t>
            </a:r>
            <a:r>
              <a:rPr lang="es-ES" dirty="0" err="1" smtClean="0"/>
              <a:t>Willow</a:t>
            </a:r>
            <a:r>
              <a:rPr lang="es-ES" dirty="0" smtClean="0"/>
              <a:t> </a:t>
            </a:r>
            <a:r>
              <a:rPr lang="es-ES" dirty="0" err="1" smtClean="0"/>
              <a:t>Garage</a:t>
            </a:r>
            <a:endParaRPr lang="es-E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9873" y="2255708"/>
            <a:ext cx="1555115" cy="111315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15694"/>
          <a:stretch/>
        </p:blipFill>
        <p:spPr bwMode="auto">
          <a:xfrm>
            <a:off x="5868144" y="2058222"/>
            <a:ext cx="1676400" cy="150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2250" y="4345570"/>
            <a:ext cx="1587500" cy="113601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7" b="99022" l="4968" r="95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54" y="3710363"/>
            <a:ext cx="2092263" cy="23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4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Configuraciones robots con ruedas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Configuración con 6 rueda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48</a:t>
            </a:fld>
            <a:endParaRPr lang="es-ES" dirty="0"/>
          </a:p>
        </p:txBody>
      </p:sp>
      <p:pic>
        <p:nvPicPr>
          <p:cNvPr id="5" name="Imagen 4123" descr="D:\OneDrive Enterprise\OneDrive- Universidad de Castilla-La Mancha\Libro Robótica\Imagenes\Tipos Robots\6R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637" y="2074059"/>
            <a:ext cx="1607820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3333" r="8542" b="13333"/>
          <a:stretch/>
        </p:blipFill>
        <p:spPr bwMode="auto">
          <a:xfrm>
            <a:off x="5387581" y="1912464"/>
            <a:ext cx="2473960" cy="1558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Raul\Desktop\Libro Robotica Morfología\Imagenes\Tipos Robots\6R_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1907" y="4270938"/>
            <a:ext cx="1606550" cy="114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aul\Desktop\Libro Robotica Morfología\Imagenes\Descargadas\(Wikipedia)Mars_'Curiosity'_Rove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6511" r="9793" b="7656"/>
          <a:stretch/>
        </p:blipFill>
        <p:spPr bwMode="auto">
          <a:xfrm>
            <a:off x="5412663" y="3997100"/>
            <a:ext cx="2423795" cy="171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6645" y="2627620"/>
            <a:ext cx="167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Kiva</a:t>
            </a:r>
            <a:r>
              <a:rPr lang="es-ES" dirty="0" smtClean="0"/>
              <a:t> de Amazon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626645" y="4643844"/>
            <a:ext cx="18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Curiosity</a:t>
            </a:r>
            <a:r>
              <a:rPr lang="es-ES" dirty="0" smtClean="0"/>
              <a:t> de NASA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37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Manipuladores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robots más extendidos en la industria</a:t>
            </a:r>
          </a:p>
          <a:p>
            <a:r>
              <a:rPr lang="es-ES" dirty="0" smtClean="0"/>
              <a:t>Están anclados en un punto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2060792"/>
            <a:ext cx="5616624" cy="4360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Su estructura mecánica consiste en:</a:t>
            </a:r>
          </a:p>
          <a:p>
            <a:pPr lvl="1"/>
            <a:r>
              <a:rPr lang="es-ES" dirty="0" smtClean="0"/>
              <a:t>Eslabones</a:t>
            </a:r>
          </a:p>
          <a:p>
            <a:pPr marL="914400" lvl="2" indent="0">
              <a:buNone/>
            </a:pPr>
            <a:r>
              <a:rPr lang="es-ES" dirty="0" smtClean="0"/>
              <a:t>Elementos que </a:t>
            </a:r>
            <a:r>
              <a:rPr lang="es-ES" dirty="0"/>
              <a:t>sirven como estructura al robot. </a:t>
            </a:r>
            <a:endParaRPr lang="es-ES" dirty="0" smtClean="0"/>
          </a:p>
          <a:p>
            <a:pPr lvl="1"/>
            <a:r>
              <a:rPr lang="es-ES" dirty="0" smtClean="0"/>
              <a:t>Articulaciones</a:t>
            </a:r>
          </a:p>
          <a:p>
            <a:pPr marL="914400" lvl="2" indent="0">
              <a:buNone/>
            </a:pPr>
            <a:r>
              <a:rPr lang="es-ES" dirty="0" smtClean="0"/>
              <a:t>Elementos </a:t>
            </a:r>
            <a:r>
              <a:rPr lang="es-ES" dirty="0"/>
              <a:t>que unen los eslabones y les dan movilidad</a:t>
            </a:r>
          </a:p>
        </p:txBody>
      </p:sp>
      <p:pic>
        <p:nvPicPr>
          <p:cNvPr id="13" name="Picture 12" descr="C:\Users\Raul\Desktop\Libro Robotica Morfología\Imagenes_Century_Gothic\EslabonArtic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7078" y="3504215"/>
            <a:ext cx="3469640" cy="11690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 rot="4218234">
            <a:off x="6757799" y="3753930"/>
            <a:ext cx="2360930" cy="3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Eslabón</a:t>
            </a:r>
            <a:r>
              <a:rPr lang="en-U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18123821">
            <a:off x="6826602" y="4408678"/>
            <a:ext cx="2360930" cy="3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Eslabón</a:t>
            </a:r>
            <a:r>
              <a:rPr lang="en-U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15526" y="4241035"/>
            <a:ext cx="2360930" cy="32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Articulación</a:t>
            </a:r>
            <a:endParaRPr lang="es-E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Manipuladores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manipuladores se constituyen de: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1567946"/>
            <a:ext cx="5911746" cy="4360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b="1" dirty="0" smtClean="0"/>
              <a:t>Brazo: </a:t>
            </a:r>
            <a:r>
              <a:rPr lang="es-ES" dirty="0" smtClean="0"/>
              <a:t>proporciona movilidad. Permite </a:t>
            </a:r>
            <a:r>
              <a:rPr lang="es-ES" dirty="0"/>
              <a:t>aproximarse al </a:t>
            </a:r>
            <a:r>
              <a:rPr lang="es-ES" dirty="0" smtClean="0"/>
              <a:t>objeto.</a:t>
            </a:r>
            <a:endParaRPr lang="es-ES" dirty="0"/>
          </a:p>
          <a:p>
            <a:pPr lvl="1"/>
            <a:r>
              <a:rPr lang="es-ES" b="1" dirty="0" smtClean="0"/>
              <a:t>Muñeca: </a:t>
            </a:r>
            <a:r>
              <a:rPr lang="es-ES" dirty="0"/>
              <a:t>proporciona </a:t>
            </a:r>
            <a:r>
              <a:rPr lang="es-ES" dirty="0" smtClean="0"/>
              <a:t>destreza. Permite </a:t>
            </a:r>
            <a:r>
              <a:rPr lang="es-ES" dirty="0"/>
              <a:t>posicionarse de forma precisa sobre el objeto</a:t>
            </a:r>
          </a:p>
          <a:p>
            <a:pPr lvl="1"/>
            <a:r>
              <a:rPr lang="es-ES" b="1" dirty="0"/>
              <a:t>Elemento </a:t>
            </a:r>
            <a:r>
              <a:rPr lang="es-ES" b="1" dirty="0" smtClean="0"/>
              <a:t>terminal: </a:t>
            </a:r>
            <a:r>
              <a:rPr lang="es-ES" dirty="0" smtClean="0"/>
              <a:t>permite </a:t>
            </a:r>
            <a:r>
              <a:rPr lang="es-ES" dirty="0"/>
              <a:t>realizar la actividad del robot. </a:t>
            </a:r>
            <a:r>
              <a:rPr lang="es-ES" dirty="0" smtClean="0"/>
              <a:t>(soldadores</a:t>
            </a:r>
            <a:r>
              <a:rPr lang="es-ES" dirty="0"/>
              <a:t>, equipos de </a:t>
            </a:r>
            <a:r>
              <a:rPr lang="es-ES" dirty="0" smtClean="0"/>
              <a:t>pintura)</a:t>
            </a:r>
            <a:endParaRPr lang="es-ES" b="1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35968" y="2213192"/>
            <a:ext cx="5616624" cy="4360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11" name="Picture 10" descr="C:\Users\Raul\Desktop\Libro Robotica Morfología\Imagenes_Century_Gothic\RX90B-Barrett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32" y="1628800"/>
            <a:ext cx="2345932" cy="4344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03408" y="1608193"/>
            <a:ext cx="1314136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600" b="1" kern="48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Elemento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600" b="1" kern="4800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terminal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632293" y="2634548"/>
            <a:ext cx="971550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Brazo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632293" y="2266835"/>
            <a:ext cx="10814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Muñeca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 rot="16200000">
            <a:off x="7985641" y="3561449"/>
            <a:ext cx="1792512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Articulaciones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 rot="16200000">
            <a:off x="5611791" y="3292169"/>
            <a:ext cx="1397967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Eslabones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Manipuladores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articulaciones proporcionan la movilidad</a:t>
            </a:r>
          </a:p>
          <a:p>
            <a:r>
              <a:rPr lang="es-ES" dirty="0" smtClean="0"/>
              <a:t>Pueden ser de 2 tipos:</a:t>
            </a:r>
          </a:p>
          <a:p>
            <a:pPr lvl="1"/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Prismáticas (o de traslación):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eslabones pueden moverse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direcciones perpendiculares entre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</a:p>
          <a:p>
            <a:pPr lvl="1"/>
            <a:r>
              <a:rPr lang="es-E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Rotacional (o de revolución): </a:t>
            </a:r>
            <a:r>
              <a:rPr 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eslabones pueden rotar entre si.</a:t>
            </a:r>
            <a:endParaRPr lang="es-ES" dirty="0" smtClean="0"/>
          </a:p>
          <a:p>
            <a:pPr lvl="1"/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14" name="Picture 13" descr="C:\Users\Raul\Desktop\Libro Robotica Morfología\Imagenes_Century_Gothic\GD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7" y="4365104"/>
            <a:ext cx="6673527" cy="13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23728" y="5677332"/>
            <a:ext cx="17411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ES" sz="1600" b="1" spc="-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Traslación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813402" y="5638385"/>
            <a:ext cx="177088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Traslación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012160" y="4213143"/>
            <a:ext cx="172591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Rotación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Grado de libertad (GDL)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Cada componente de movimiento que permite una articulación se llama </a:t>
            </a:r>
            <a:r>
              <a:rPr lang="es-ES" i="1" dirty="0"/>
              <a:t>grado de libertad</a:t>
            </a:r>
            <a:r>
              <a:rPr lang="es-ES" dirty="0"/>
              <a:t> (GDL</a:t>
            </a:r>
            <a:r>
              <a:rPr lang="es-ES" dirty="0" smtClean="0"/>
              <a:t>)</a:t>
            </a:r>
          </a:p>
          <a:p>
            <a:pPr marL="457200" lvl="1" indent="0">
              <a:buNone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14" name="Picture 13" descr="C:\Users\Raul\Desktop\Libro Robotica Morfología\Imagenes_Century_Gothic\GD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27" y="3803813"/>
            <a:ext cx="6673527" cy="13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894699" y="5116041"/>
            <a:ext cx="17411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GDL (Traslación)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580112" y="5077094"/>
            <a:ext cx="177088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GDL </a:t>
            </a:r>
            <a:r>
              <a:rPr lang="es-ES" sz="1600" b="1" spc="-1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600" b="1" spc="-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Traslación)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012160" y="3651852"/>
            <a:ext cx="172591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spc="-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GDL </a:t>
            </a:r>
            <a:r>
              <a:rPr lang="es-ES" sz="1600" b="1" spc="-1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600" b="1" spc="-1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Rotación)</a:t>
            </a:r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999569"/>
            <a:ext cx="2694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Estructura de 1 GDL</a:t>
            </a:r>
            <a:endParaRPr lang="es-E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2990227"/>
            <a:ext cx="2694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Estructura de 2 GDL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147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manipuladores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Existen distintas configuraciones de manipuladores</a:t>
            </a:r>
          </a:p>
          <a:p>
            <a:r>
              <a:rPr lang="es-ES" dirty="0" smtClean="0"/>
              <a:t>Configuraciones habituales:</a:t>
            </a:r>
          </a:p>
          <a:p>
            <a:pPr lvl="1"/>
            <a:r>
              <a:rPr lang="es-ES" dirty="0" smtClean="0"/>
              <a:t>Cartesianos</a:t>
            </a:r>
          </a:p>
          <a:p>
            <a:pPr lvl="1"/>
            <a:r>
              <a:rPr lang="es-ES" dirty="0" smtClean="0"/>
              <a:t>Cilíndricos</a:t>
            </a:r>
          </a:p>
          <a:p>
            <a:pPr lvl="1"/>
            <a:r>
              <a:rPr lang="es-ES" dirty="0" smtClean="0"/>
              <a:t>Esféricos</a:t>
            </a:r>
          </a:p>
          <a:p>
            <a:pPr lvl="1"/>
            <a:r>
              <a:rPr lang="es-ES" dirty="0" smtClean="0"/>
              <a:t>ESCARA</a:t>
            </a:r>
          </a:p>
          <a:p>
            <a:pPr lvl="1"/>
            <a:r>
              <a:rPr lang="es-ES" dirty="0" smtClean="0"/>
              <a:t>Antropomórficos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5C8CD-2A16-4F3A-8FFF-938E96A81D9B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2060792"/>
            <a:ext cx="5616624" cy="4360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90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D8A29A5367C7428D49FBD3C94FBC97" ma:contentTypeVersion="18" ma:contentTypeDescription="Crear nuevo documento." ma:contentTypeScope="" ma:versionID="fb27c9aab21a941f93ca1a1787524d2e">
  <xsd:schema xmlns:xsd="http://www.w3.org/2001/XMLSchema" xmlns:xs="http://www.w3.org/2001/XMLSchema" xmlns:p="http://schemas.microsoft.com/office/2006/metadata/properties" xmlns:ns1="http://schemas.microsoft.com/sharepoint/v3" xmlns:ns2="b5bdcbd1-8c73-43c7-a45b-af3263347e1c" xmlns:ns3="533e0666-3bdb-4c01-b146-84aebc94abd5" targetNamespace="http://schemas.microsoft.com/office/2006/metadata/properties" ma:root="true" ma:fieldsID="7be0dd0fa3be2592cb2c0324576847f6" ns1:_="" ns2:_="" ns3:_="">
    <xsd:import namespace="http://schemas.microsoft.com/sharepoint/v3"/>
    <xsd:import namespace="b5bdcbd1-8c73-43c7-a45b-af3263347e1c"/>
    <xsd:import namespace="533e0666-3bdb-4c01-b146-84aebc94abd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Propiedades de la Directiva de cumplimiento unificado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Acción de IU de la Directiva de cumplimiento unificado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dcbd1-8c73-43c7-a45b-af3263347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8487fa49-aac8-4e58-9212-c500be7f8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0666-3bdb-4c01-b146-84aebc94abd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cd28889-a8e7-4087-964f-d97b56884a50}" ma:internalName="TaxCatchAll" ma:showField="CatchAllData" ma:web="533e0666-3bdb-4c01-b146-84aebc94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8D60B6-1072-4DC3-9F2B-FDDB7009277B}"/>
</file>

<file path=customXml/itemProps2.xml><?xml version="1.0" encoding="utf-8"?>
<ds:datastoreItem xmlns:ds="http://schemas.openxmlformats.org/officeDocument/2006/customXml" ds:itemID="{F0F180B8-8984-42FA-8799-8EDA8FEA69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4921</TotalTime>
  <Words>1945</Words>
  <Application>Microsoft Office PowerPoint</Application>
  <PresentationFormat>On-screen Show (4:3)</PresentationFormat>
  <Paragraphs>372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Century Gothic</vt:lpstr>
      <vt:lpstr>Times New Roman</vt:lpstr>
      <vt:lpstr>Tema de Office</vt:lpstr>
      <vt:lpstr>Tema 2 Morfología de los robots</vt:lpstr>
      <vt:lpstr>¿Qué es morfológia?</vt:lpstr>
      <vt:lpstr>Morfología robótica</vt:lpstr>
      <vt:lpstr>Robots Manipuladores</vt:lpstr>
      <vt:lpstr>Robots Manipuladores</vt:lpstr>
      <vt:lpstr>Robots Manipuladores</vt:lpstr>
      <vt:lpstr>Robots Manipuladores</vt:lpstr>
      <vt:lpstr>Grado de libertad (GDL)</vt:lpstr>
      <vt:lpstr>Tipos de manipuladores</vt:lpstr>
      <vt:lpstr>Manipulador Cartesiano</vt:lpstr>
      <vt:lpstr>Manipuladores Cilíndricos</vt:lpstr>
      <vt:lpstr>Manipuladores Esféricos</vt:lpstr>
      <vt:lpstr>Manipuladores ESCARA</vt:lpstr>
      <vt:lpstr>Manipuladores Antropomórficos</vt:lpstr>
      <vt:lpstr>Muñeca</vt:lpstr>
      <vt:lpstr>Muñeca</vt:lpstr>
      <vt:lpstr>Elemento terminal</vt:lpstr>
      <vt:lpstr>Robots Moviles</vt:lpstr>
      <vt:lpstr>Robots Móviles</vt:lpstr>
      <vt:lpstr>Robots Móviles</vt:lpstr>
      <vt:lpstr>Robots Móviles</vt:lpstr>
      <vt:lpstr>Robots con patas</vt:lpstr>
      <vt:lpstr>Robots con patas</vt:lpstr>
      <vt:lpstr>Robots con patas</vt:lpstr>
      <vt:lpstr>Robots con patas</vt:lpstr>
      <vt:lpstr>Configuraciones con patas</vt:lpstr>
      <vt:lpstr>Estabilidad estática</vt:lpstr>
      <vt:lpstr>Estabilidad estática</vt:lpstr>
      <vt:lpstr>Patas</vt:lpstr>
      <vt:lpstr>Patas</vt:lpstr>
      <vt:lpstr>Patas</vt:lpstr>
      <vt:lpstr>Ejemplos de robot con patas</vt:lpstr>
      <vt:lpstr>Ejemplos de robot con patas</vt:lpstr>
      <vt:lpstr>Robots con RUEDAS</vt:lpstr>
      <vt:lpstr>Robots con ruedas</vt:lpstr>
      <vt:lpstr>Robots con ruedas</vt:lpstr>
      <vt:lpstr>Diseño de la rueda</vt:lpstr>
      <vt:lpstr>Rueda loca</vt:lpstr>
      <vt:lpstr>Rueda loca</vt:lpstr>
      <vt:lpstr>Rueda sueca</vt:lpstr>
      <vt:lpstr>Rueda esférica</vt:lpstr>
      <vt:lpstr>Tabla tipos de rueda</vt:lpstr>
      <vt:lpstr>Configuraciones robots con ruedas</vt:lpstr>
      <vt:lpstr>Configuraciones robots con ruedas</vt:lpstr>
      <vt:lpstr>Configuraciones robots con ruedas</vt:lpstr>
      <vt:lpstr>Configuraciones robots con ruedas</vt:lpstr>
      <vt:lpstr>Configuraciones robots con ruedas</vt:lpstr>
      <vt:lpstr>Configuraciones robots con ruedas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RAMOS DE LA FLOR;ANDRES SALOMON VAZQUEZ FERNANDEZ PACHECO;RAUL FERNANDEZ RODRIGUEZ;FERNANDO JOSE CASTILLO GARCIA;francisco javier arteaga</dc:creator>
  <cp:lastModifiedBy>Raul</cp:lastModifiedBy>
  <cp:revision>298</cp:revision>
  <dcterms:created xsi:type="dcterms:W3CDTF">2010-11-02T08:50:06Z</dcterms:created>
  <dcterms:modified xsi:type="dcterms:W3CDTF">2015-09-21T09:35:00Z</dcterms:modified>
</cp:coreProperties>
</file>